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2"/>
  </p:notesMasterIdLst>
  <p:handoutMasterIdLst>
    <p:handoutMasterId r:id="rId23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492" r:id="rId15"/>
    <p:sldId id="463" r:id="rId16"/>
    <p:sldId id="496" r:id="rId17"/>
    <p:sldId id="261" r:id="rId18"/>
    <p:sldId id="494" r:id="rId19"/>
    <p:sldId id="263" r:id="rId20"/>
    <p:sldId id="264" r:id="rId21"/>
  </p:sldIdLst>
  <p:sldSz cx="24382413" cy="13716000"/>
  <p:notesSz cx="6858000" cy="9144000"/>
  <p:embeddedFontLst>
    <p:embeddedFont>
      <p:font typeface="Bitter" pitchFamily="2" charset="77"/>
      <p:regular r:id="rId24"/>
      <p:bold r:id="rId25"/>
      <p:italic r:id="rId26"/>
      <p:boldItalic r:id="rId27"/>
    </p:embeddedFont>
    <p:embeddedFont>
      <p:font typeface="Bitter SemiBold" pitchFamily="2" charset="77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italic r:id="rId37"/>
    </p:embeddedFont>
    <p:embeddedFont>
      <p:font typeface="Rubik" pitchFamily="2" charset="-79"/>
      <p:regular r:id="rId38"/>
      <p:bold r:id="rId39"/>
      <p:italic r:id="rId40"/>
      <p:boldItalic r:id="rId41"/>
    </p:embeddedFont>
    <p:embeddedFont>
      <p:font typeface="Rubik Medium" pitchFamily="2" charset="-79"/>
      <p:regular r:id="rId42"/>
      <p:italic r:id="rId43"/>
    </p:embeddedFont>
    <p:embeddedFont>
      <p:font typeface="Rubik SemiBold" pitchFamily="2" charset="-79"/>
      <p:regular r:id="rId44"/>
      <p:bold r:id="rId45"/>
      <p:italic r:id="rId46"/>
      <p:boldItalic r:id="rId47"/>
    </p:embeddedFont>
    <p:embeddedFont>
      <p:font typeface="Source Code Pro" panose="020B0509030403020204" pitchFamily="49" charset="0"/>
      <p:regular r:id="rId48"/>
      <p:bold r:id="rId49"/>
      <p:italic r:id="rId50"/>
      <p:boldItalic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95"/>
            <p14:sldId id="464"/>
            <p14:sldId id="492"/>
            <p14:sldId id="463"/>
            <p14:sldId id="496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61" autoAdjust="0"/>
    <p:restoredTop sz="82031" autoAdjust="0"/>
  </p:normalViewPr>
  <p:slideViewPr>
    <p:cSldViewPr snapToGrid="0">
      <p:cViewPr>
        <p:scale>
          <a:sx n="110" d="100"/>
          <a:sy n="110" d="100"/>
        </p:scale>
        <p:origin x="3128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6.fntdata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6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355</c:v>
                </c:pt>
                <c:pt idx="1">
                  <c:v>239</c:v>
                </c:pt>
                <c:pt idx="2">
                  <c:v>173</c:v>
                </c:pt>
                <c:pt idx="3">
                  <c:v>123</c:v>
                </c:pt>
                <c:pt idx="4">
                  <c:v>119</c:v>
                </c:pt>
                <c:pt idx="5">
                  <c:v>114</c:v>
                </c:pt>
                <c:pt idx="6">
                  <c:v>100</c:v>
                </c:pt>
                <c:pt idx="7">
                  <c:v>63</c:v>
                </c:pt>
                <c:pt idx="8">
                  <c:v>55</c:v>
                </c:pt>
                <c:pt idx="9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2024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01ED83E-7794-1448-89D2-E22045D8ADBB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3D43D98-1D41-0940-A744-66452C7083D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E7DFC6F9-74C2-D44F-B5EB-92C28B73427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63BD4802-98B9-BB49-B800-D04B3389707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31A1E7C5-438D-B446-BEDB-D8622299170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59D5F8EE-ABAC-D84D-B3A9-B7C45C01E9A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7142E43D-5B28-2242-8E40-272BDB6E5DC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04443916-40DE-1249-A1DB-2DD8592315A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FFC4C283-E454-324B-9438-895AA7EFC22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37869FC-6827-D542-8B1F-31138097F32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SE</c:v>
                </c:pt>
                <c:pt idx="3">
                  <c:v>NL</c:v>
                </c:pt>
                <c:pt idx="4">
                  <c:v>CA</c:v>
                </c:pt>
                <c:pt idx="5">
                  <c:v>AU</c:v>
                </c:pt>
                <c:pt idx="6">
                  <c:v>GB</c:v>
                </c:pt>
                <c:pt idx="7">
                  <c:v>IN</c:v>
                </c:pt>
                <c:pt idx="8">
                  <c:v>ES</c:v>
                </c:pt>
                <c:pt idx="9">
                  <c:v>PL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158323610</c:v>
                </c:pt>
                <c:pt idx="1">
                  <c:v>43910491</c:v>
                </c:pt>
                <c:pt idx="2">
                  <c:v>25696307</c:v>
                </c:pt>
                <c:pt idx="3">
                  <c:v>25251786</c:v>
                </c:pt>
                <c:pt idx="4">
                  <c:v>22530128</c:v>
                </c:pt>
                <c:pt idx="5">
                  <c:v>14003238</c:v>
                </c:pt>
                <c:pt idx="6">
                  <c:v>12938043</c:v>
                </c:pt>
                <c:pt idx="7">
                  <c:v>10369964</c:v>
                </c:pt>
                <c:pt idx="8">
                  <c:v>9429667</c:v>
                </c:pt>
                <c:pt idx="9">
                  <c:v>8675622</c:v>
                </c:pt>
                <c:pt idx="10" formatCode="#,##0">
                  <c:v>97322622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SE</c:v>
                  </c:pt>
                  <c:pt idx="3">
                    <c:v>NL</c:v>
                  </c:pt>
                  <c:pt idx="4">
                    <c:v>CA</c:v>
                  </c:pt>
                  <c:pt idx="5">
                    <c:v>AU</c:v>
                  </c:pt>
                  <c:pt idx="6">
                    <c:v>GB</c:v>
                  </c:pt>
                  <c:pt idx="7">
                    <c:v>IN</c:v>
                  </c:pt>
                  <c:pt idx="8">
                    <c:v>ES</c:v>
                  </c:pt>
                  <c:pt idx="9">
                    <c:v>PL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DDD60BD-E350-BF49-8FDE-43B09B99DDB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6B2684ED-1361-4242-A12B-6FD3DF4E1F81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83925F8-17DD-1745-A98E-AE376BFAA17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F9590C3-543D-F049-89B7-D9CE7E08BE4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C935578A-84FC-7542-99AD-3819B2ECD0F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94BF32E8-F891-A741-9BC0-680E3A47992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276FF9C4-4A71-6549-B7B6-BF1078723AA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C96E7355-3CAE-0348-A915-2165AD625D9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859CB94D-262C-EE4C-9843-F15B8D8D7C5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070EFEF-5B1E-404D-AAAC-CD9BBDDBED2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CA</c:v>
                </c:pt>
                <c:pt idx="8">
                  <c:v>FR</c:v>
                </c:pt>
                <c:pt idx="9">
                  <c:v>DE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63485</c:v>
                </c:pt>
                <c:pt idx="1">
                  <c:v>41921</c:v>
                </c:pt>
                <c:pt idx="2">
                  <c:v>29712</c:v>
                </c:pt>
                <c:pt idx="3">
                  <c:v>21641</c:v>
                </c:pt>
                <c:pt idx="4">
                  <c:v>21274</c:v>
                </c:pt>
                <c:pt idx="5">
                  <c:v>14704</c:v>
                </c:pt>
                <c:pt idx="6">
                  <c:v>13502</c:v>
                </c:pt>
                <c:pt idx="7">
                  <c:v>8946</c:v>
                </c:pt>
                <c:pt idx="8">
                  <c:v>8872</c:v>
                </c:pt>
                <c:pt idx="9">
                  <c:v>8558</c:v>
                </c:pt>
                <c:pt idx="10">
                  <c:v>115102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CA</c:v>
                  </c:pt>
                  <c:pt idx="8">
                    <c:v>FR</c:v>
                  </c:pt>
                  <c:pt idx="9">
                    <c:v>DE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dLbl>
              <c:idx val="16"/>
              <c:layout>
                <c:manualLayout>
                  <c:x val="1.2853150523272686E-2"/>
                  <c:y val="3.5073886441284586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738831562474033E-2"/>
                      <c:h val="3.62731946767499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E8E-FB45-A112-792A7DFB27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  <c:pt idx="16" formatCode="0">
                  <c:v>2254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131</c:v>
                </c:pt>
                <c:pt idx="1">
                  <c:v>268</c:v>
                </c:pt>
                <c:pt idx="2">
                  <c:v>586</c:v>
                </c:pt>
                <c:pt idx="3">
                  <c:v>725</c:v>
                </c:pt>
                <c:pt idx="4">
                  <c:v>924</c:v>
                </c:pt>
                <c:pt idx="5">
                  <c:v>1546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27/01/2025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27/01/2025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259F-303C-F894-4EB7-7812C76C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A834-49ED-ADE0-8D7D-C031FBD6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DE9DA-F602-C393-A1F0-71DA55E79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AD9-03AE-BEE2-AE52-89362E5B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7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32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1/27/25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1/27/25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89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27/01/2025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34" r:id="rId2"/>
    <p:sldLayoutId id="2147483728" r:id="rId3"/>
    <p:sldLayoutId id="2147483729" r:id="rId4"/>
    <p:sldLayoutId id="2147483818" r:id="rId5"/>
    <p:sldLayoutId id="2147483819" r:id="rId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hyperlink" Target="https://scientific-collections.gbif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1 January 2025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2024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38165853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529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486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238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176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171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104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94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45502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35A0B-1115-9E38-0AA7-CD9B6BA6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80D2DB8-02C8-3CE8-2447-F26EA69E9F44}"/>
              </a:ext>
            </a:extLst>
          </p:cNvPr>
          <p:cNvSpPr/>
          <p:nvPr/>
        </p:nvSpPr>
        <p:spPr>
          <a:xfrm>
            <a:off x="9401157" y="3901188"/>
            <a:ext cx="5707938" cy="5707938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vv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3764CC-144E-BF5C-33F9-DFD2D2260A91}"/>
              </a:ext>
            </a:extLst>
          </p:cNvPr>
          <p:cNvSpPr/>
          <p:nvPr/>
        </p:nvSpPr>
        <p:spPr>
          <a:xfrm>
            <a:off x="5497153" y="258522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10FE5-60F0-E452-7DA8-3813390EB5FA}"/>
              </a:ext>
            </a:extLst>
          </p:cNvPr>
          <p:cNvSpPr/>
          <p:nvPr/>
        </p:nvSpPr>
        <p:spPr>
          <a:xfrm>
            <a:off x="3198197" y="6109815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4250FE-594A-6E07-501D-ED3BF36016BB}"/>
              </a:ext>
            </a:extLst>
          </p:cNvPr>
          <p:cNvSpPr/>
          <p:nvPr/>
        </p:nvSpPr>
        <p:spPr>
          <a:xfrm>
            <a:off x="4828751" y="9433747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0F2783-3537-B985-1A88-03D59A6E2B5F}"/>
              </a:ext>
            </a:extLst>
          </p:cNvPr>
          <p:cNvSpPr/>
          <p:nvPr/>
        </p:nvSpPr>
        <p:spPr>
          <a:xfrm>
            <a:off x="17876278" y="9433866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932CCE-143F-8B02-06C2-86D1E0948EEE}"/>
              </a:ext>
            </a:extLst>
          </p:cNvPr>
          <p:cNvSpPr/>
          <p:nvPr/>
        </p:nvSpPr>
        <p:spPr>
          <a:xfrm>
            <a:off x="20314248" y="6105333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B37D7-37C4-C71D-4882-18CCAB0AD5ED}"/>
              </a:ext>
            </a:extLst>
          </p:cNvPr>
          <p:cNvSpPr/>
          <p:nvPr/>
        </p:nvSpPr>
        <p:spPr>
          <a:xfrm>
            <a:off x="4283765" y="2558516"/>
            <a:ext cx="3197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Suggestions reviewed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E2FF7-C748-25CA-F379-77D716678ACC}"/>
              </a:ext>
            </a:extLst>
          </p:cNvPr>
          <p:cNvSpPr>
            <a:spLocks noChangeAspect="1"/>
          </p:cNvSpPr>
          <p:nvPr/>
        </p:nvSpPr>
        <p:spPr>
          <a:xfrm>
            <a:off x="19509368" y="6152315"/>
            <a:ext cx="2664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Collections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7CA87-F9C5-B04D-1F5E-64382D53A6E5}"/>
              </a:ext>
            </a:extLst>
          </p:cNvPr>
          <p:cNvSpPr/>
          <p:nvPr/>
        </p:nvSpPr>
        <p:spPr>
          <a:xfrm>
            <a:off x="2973388" y="9549860"/>
            <a:ext cx="3358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 editors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C16FC5-34A4-7A6F-40C2-C16C9A53807C}"/>
              </a:ext>
            </a:extLst>
          </p:cNvPr>
          <p:cNvSpPr/>
          <p:nvPr/>
        </p:nvSpPr>
        <p:spPr>
          <a:xfrm>
            <a:off x="2474843" y="6029158"/>
            <a:ext cx="246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0B3168-6DC2-1BD8-F9C8-C5F8C5148496}"/>
              </a:ext>
            </a:extLst>
          </p:cNvPr>
          <p:cNvSpPr/>
          <p:nvPr/>
        </p:nvSpPr>
        <p:spPr>
          <a:xfrm>
            <a:off x="17709318" y="9650296"/>
            <a:ext cx="3388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Digitized specimens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C0CB-D861-9595-5017-7982270570AA}"/>
              </a:ext>
            </a:extLst>
          </p:cNvPr>
          <p:cNvSpPr txBox="1"/>
          <p:nvPr/>
        </p:nvSpPr>
        <p:spPr>
          <a:xfrm>
            <a:off x="3763387" y="10195269"/>
            <a:ext cx="2568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60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22318-02AF-AE7A-4DC7-6C1BA2AD4775}"/>
              </a:ext>
            </a:extLst>
          </p:cNvPr>
          <p:cNvSpPr txBox="1"/>
          <p:nvPr/>
        </p:nvSpPr>
        <p:spPr>
          <a:xfrm>
            <a:off x="19509368" y="6818244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8,342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ADFBF-848A-4A5D-B6E8-4CD1FE46D375}"/>
              </a:ext>
            </a:extLst>
          </p:cNvPr>
          <p:cNvSpPr txBox="1"/>
          <p:nvPr/>
        </p:nvSpPr>
        <p:spPr>
          <a:xfrm>
            <a:off x="17674108" y="10785882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233,125,538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C0FB9-F0CE-8A93-0F54-C004A4183ADC}"/>
              </a:ext>
            </a:extLst>
          </p:cNvPr>
          <p:cNvSpPr txBox="1"/>
          <p:nvPr/>
        </p:nvSpPr>
        <p:spPr>
          <a:xfrm>
            <a:off x="5379751" y="3633538"/>
            <a:ext cx="2083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2,003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41F7-3EE2-39D5-17B4-C0557BC91D18}"/>
              </a:ext>
            </a:extLst>
          </p:cNvPr>
          <p:cNvSpPr txBox="1"/>
          <p:nvPr/>
        </p:nvSpPr>
        <p:spPr>
          <a:xfrm>
            <a:off x="2096797" y="6640436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CDAEA0-237B-9C3C-3CE6-308A8DEF20CD}"/>
              </a:ext>
            </a:extLst>
          </p:cNvPr>
          <p:cNvSpPr/>
          <p:nvPr/>
        </p:nvSpPr>
        <p:spPr>
          <a:xfrm>
            <a:off x="19140440" y="630468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20207-0E97-CDB0-4CAE-4598698B9629}"/>
              </a:ext>
            </a:extLst>
          </p:cNvPr>
          <p:cNvSpPr/>
          <p:nvPr/>
        </p:nvSpPr>
        <p:spPr>
          <a:xfrm>
            <a:off x="5106771" y="622928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4BB6FE-B48F-6F13-1527-34E84197776B}"/>
              </a:ext>
            </a:extLst>
          </p:cNvPr>
          <p:cNvSpPr/>
          <p:nvPr/>
        </p:nvSpPr>
        <p:spPr>
          <a:xfrm>
            <a:off x="17388889" y="268943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E4967-3D92-E210-C4C9-DD323D6DB93A}"/>
              </a:ext>
            </a:extLst>
          </p:cNvPr>
          <p:cNvSpPr>
            <a:spLocks noChangeAspect="1"/>
          </p:cNvSpPr>
          <p:nvPr/>
        </p:nvSpPr>
        <p:spPr>
          <a:xfrm>
            <a:off x="16875969" y="2619857"/>
            <a:ext cx="3004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Institutions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E293F-DCB9-AD3E-621C-4D0C0DB6E62B}"/>
              </a:ext>
            </a:extLst>
          </p:cNvPr>
          <p:cNvSpPr txBox="1"/>
          <p:nvPr/>
        </p:nvSpPr>
        <p:spPr>
          <a:xfrm>
            <a:off x="15903623" y="3277009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8,639	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2ED76-70F3-C744-54A4-48F155C85E93}"/>
              </a:ext>
            </a:extLst>
          </p:cNvPr>
          <p:cNvSpPr/>
          <p:nvPr/>
        </p:nvSpPr>
        <p:spPr>
          <a:xfrm>
            <a:off x="16476578" y="277182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323D7A-3F30-443E-C86C-355421455403}"/>
              </a:ext>
            </a:extLst>
          </p:cNvPr>
          <p:cNvSpPr/>
          <p:nvPr/>
        </p:nvSpPr>
        <p:spPr>
          <a:xfrm>
            <a:off x="17299199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22791A-9E39-B7D2-54EC-FA5F18962E30}"/>
              </a:ext>
            </a:extLst>
          </p:cNvPr>
          <p:cNvSpPr/>
          <p:nvPr/>
        </p:nvSpPr>
        <p:spPr>
          <a:xfrm>
            <a:off x="6530256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29F537-8F29-F444-A8EB-9FE1CE7FBAE9}"/>
              </a:ext>
            </a:extLst>
          </p:cNvPr>
          <p:cNvSpPr/>
          <p:nvPr/>
        </p:nvSpPr>
        <p:spPr>
          <a:xfrm>
            <a:off x="7638844" y="275284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46DFFBA-E3DA-6EB5-0D91-3F108B8BBE68}"/>
              </a:ext>
            </a:extLst>
          </p:cNvPr>
          <p:cNvSpPr txBox="1">
            <a:spLocks/>
          </p:cNvSpPr>
          <p:nvPr/>
        </p:nvSpPr>
        <p:spPr>
          <a:xfrm>
            <a:off x="12209065" y="12277725"/>
            <a:ext cx="11484020" cy="720325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DK" sz="2000" u="sng" dirty="0">
                <a:latin typeface="Rubik" pitchFamily="2" charset="-79"/>
                <a:cs typeface="Rubik" pitchFamily="2" charset="-79"/>
                <a:hlinkClick r:id="rId4"/>
              </a:rPr>
              <a:t>scientific-collections.gbif.org</a:t>
            </a:r>
            <a:endParaRPr lang="en-DK" sz="2000" u="sng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7568242-B851-0D8A-883D-A694F640ACCE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err="1">
                <a:latin typeface="Rubik Medium" pitchFamily="2" charset="-79"/>
              </a:rPr>
              <a:t>GRSciColl</a:t>
            </a:r>
            <a:r>
              <a:rPr lang="en-GB" sz="2000" dirty="0">
                <a:latin typeface="Rubik Medium" pitchFamily="2" charset="-79"/>
              </a:rPr>
              <a:t> by the numbers | 1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D26BB-F933-CCCB-3316-43990E8E5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541" y="6640436"/>
            <a:ext cx="8333047" cy="41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69ACB-36BF-00A7-24BF-CDC0EE5D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197" y="4491462"/>
            <a:ext cx="3601605" cy="238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0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732790A-3291-6F44-B5DF-64539729CEC8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DEFD46-01A9-0B00-FFBB-FA382116FF3D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7B612B84-79E9-7C33-146E-045EBF5F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4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C9807-4C5A-139A-C9FF-148ADE84C36A}"/>
              </a:ext>
            </a:extLst>
          </p:cNvPr>
          <p:cNvSpPr txBox="1"/>
          <p:nvPr/>
        </p:nvSpPr>
        <p:spPr>
          <a:xfrm>
            <a:off x="18334694" y="4373543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Participant and GBIF Regional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E8B40-9F3E-7F8D-7E2D-8ED9B2B3F01D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 development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DA2C0-61B4-42AE-CBF3-BEA0734E576D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4937E-37FF-B21C-72F4-52C4BDE8C6A7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E9DE7-08E6-A3AE-21B2-6D0253281D79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25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95FA2-08F5-E887-5618-B32F3CEA1CF4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4A1443-B16A-BECD-43EF-4A5922637D9A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F038D-A868-5EB4-B78C-E68344BBF2F1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F1FF0-5BD3-5AF0-E61D-1478D8BAEBFB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8765C-C2E9-2068-B508-6C6D72D5B638}"/>
              </a:ext>
            </a:extLst>
          </p:cNvPr>
          <p:cNvSpPr txBox="1"/>
          <p:nvPr/>
        </p:nvSpPr>
        <p:spPr>
          <a:xfrm>
            <a:off x="18334694" y="3642413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12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" name="Picture 4" descr="A graphic design of a plant and a shell&#10;&#10;AI-generated content may be incorrect.">
            <a:extLst>
              <a:ext uri="{FF2B5EF4-FFF2-40B4-BE49-F238E27FC236}">
                <a16:creationId xmlns:a16="http://schemas.microsoft.com/office/drawing/2014/main" id="{E993D6FD-5BAB-733E-884B-27AB5A9311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27" y="3913112"/>
            <a:ext cx="3036546" cy="3203389"/>
          </a:xfrm>
          <a:prstGeom prst="rect">
            <a:avLst/>
          </a:prstGeom>
        </p:spPr>
      </p:pic>
      <p:pic>
        <p:nvPicPr>
          <p:cNvPr id="6" name="Picture 5" descr="A graphic design of an octopus fish and flowers&#10;&#10;AI-generated content may be incorrect.">
            <a:extLst>
              <a:ext uri="{FF2B5EF4-FFF2-40B4-BE49-F238E27FC236}">
                <a16:creationId xmlns:a16="http://schemas.microsoft.com/office/drawing/2014/main" id="{C18F4A6B-0D37-93BD-5850-DA47DB0B97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868" y="2624238"/>
            <a:ext cx="3535231" cy="2703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63F027-5D50-5751-8FC8-9D8B2CB74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199" y="8600385"/>
            <a:ext cx="3390900" cy="3492500"/>
          </a:xfrm>
          <a:prstGeom prst="rect">
            <a:avLst/>
          </a:prstGeom>
        </p:spPr>
      </p:pic>
      <p:pic>
        <p:nvPicPr>
          <p:cNvPr id="27" name="Picture 26" descr="An animal and flower in a circle&#10;&#10;AI-generated content may be incorrect.">
            <a:extLst>
              <a:ext uri="{FF2B5EF4-FFF2-40B4-BE49-F238E27FC236}">
                <a16:creationId xmlns:a16="http://schemas.microsoft.com/office/drawing/2014/main" id="{66628020-CA39-BC0F-0E18-19C73B40A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204" y="7682446"/>
            <a:ext cx="3390830" cy="34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687D2-3077-625A-BE9B-5A2832ED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3,038,370,536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12,184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202.8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110,905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2,354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January 2025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213.5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139.4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64.4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1,550,131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11,368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3587D-D481-D721-57E0-215437BC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6" b="10447"/>
          <a:stretch/>
        </p:blipFill>
        <p:spPr>
          <a:xfrm>
            <a:off x="7150826" y="3750198"/>
            <a:ext cx="16512449" cy="780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5BD722-EA91-A036-6736-5E17520B4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r="4099" b="10389"/>
          <a:stretch/>
        </p:blipFill>
        <p:spPr>
          <a:xfrm>
            <a:off x="7870825" y="3748006"/>
            <a:ext cx="15805149" cy="78074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94170" y="4023928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378359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46E856-76D9-13EE-6D5A-12814F83E0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30" r="4171" b="10447"/>
          <a:stretch/>
        </p:blipFill>
        <p:spPr>
          <a:xfrm>
            <a:off x="7870824" y="3750302"/>
            <a:ext cx="15792451" cy="78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2024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04734"/>
              </p:ext>
            </p:extLst>
          </p:nvPr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2023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1,030,699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1,162,596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441,786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9.85 %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3.63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425,449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543,746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250,123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5.58 %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330,663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403,168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225,774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5.03 %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5.34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373,233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452,436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212,645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5.14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France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492,489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562,823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208,245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4.64 %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3.03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423,137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494,294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207,603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4.63 %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747,489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1,025,378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205,076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4.57 %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450,280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518,753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186,751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4.16 %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3.94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367,523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436,611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179,011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3.99 %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360,807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399,038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147,644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3.29 %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3.34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9,108,096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10,941,747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4,486,116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4.28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2024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19808421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058278"/>
              </p:ext>
            </p:extLst>
          </p:nvPr>
        </p:nvGraphicFramePr>
        <p:xfrm>
          <a:off x="2147893" y="3257555"/>
          <a:ext cx="10029040" cy="8407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158,323,610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43,910,491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25,696,307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9,339,841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25,251,786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22,530,128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14,003,238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12,714,959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12,938,043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10,369,964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8,542,437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9,429,667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Poland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8,675,622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2,600,757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97,322,395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428,451,251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  <a:endParaRPr lang="da-DK" sz="1800" b="0" dirty="0">
                        <a:solidFill>
                          <a:schemeClr val="accent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2024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818964891"/>
              </p:ext>
            </p:extLst>
          </p:nvPr>
        </p:nvGraphicFramePr>
        <p:xfrm>
          <a:off x="2109787" y="3270250"/>
          <a:ext cx="10081419" cy="861469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63,485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39,253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41,921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34,275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29,712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26,051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19,341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21,274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18,370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14,704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13,492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13,502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10,044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b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</a:br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6,649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b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</a:b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8,872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b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</a:b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8,558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5,788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115,002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87,262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347,717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05609340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157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≥10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January 2025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6399770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21701</TotalTime>
  <Words>805</Words>
  <Application>Microsoft Macintosh PowerPoint</Application>
  <PresentationFormat>Custom</PresentationFormat>
  <Paragraphs>435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Roboto</vt:lpstr>
      <vt:lpstr>Bitter</vt:lpstr>
      <vt:lpstr>Rubik SemiBold</vt:lpstr>
      <vt:lpstr>Rubik</vt:lpstr>
      <vt:lpstr>Source Code Pro</vt:lpstr>
      <vt:lpstr>Rubik Medium</vt:lpstr>
      <vt:lpstr>Bitter SemiBold</vt:lpstr>
      <vt:lpstr>Roboto Condensed Light</vt:lpstr>
      <vt:lpstr>Arial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2024</vt:lpstr>
      <vt:lpstr>Occurrences published by country: 2024</vt:lpstr>
      <vt:lpstr>Data download requests by country: 2024</vt:lpstr>
      <vt:lpstr>Peer-reviewed publications using GBIF-mediated data</vt:lpstr>
      <vt:lpstr>Data use in peer-reviewed journals: 2024</vt:lpstr>
      <vt:lpstr>PowerPoint Presentation</vt:lpstr>
      <vt:lpstr>Hosted portals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subject/>
  <dc:creator>Javier Gamboa Martinez</dc:creator>
  <cp:keywords/>
  <dc:description/>
  <cp:lastModifiedBy>Javier Andres Gamboa Martinez</cp:lastModifiedBy>
  <cp:revision>154</cp:revision>
  <dcterms:created xsi:type="dcterms:W3CDTF">2023-04-27T10:02:36Z</dcterms:created>
  <dcterms:modified xsi:type="dcterms:W3CDTF">2025-01-27T10:14:13Z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